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5"/>
  </p:notesMasterIdLst>
  <p:sldIdLst>
    <p:sldId id="286" r:id="rId2"/>
    <p:sldId id="259" r:id="rId3"/>
    <p:sldId id="260" r:id="rId4"/>
    <p:sldId id="261" r:id="rId5"/>
    <p:sldId id="262" r:id="rId6"/>
    <p:sldId id="264" r:id="rId7"/>
    <p:sldId id="26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60959-7687-4830-A5C2-BEC4D523D998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671AD-64FF-46CB-9F01-940EE1839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Связь электрического и магнитного</a:t>
            </a:r>
            <a:r>
              <a:rPr lang="ru-RU" baseline="0" dirty="0" smtClean="0"/>
              <a:t> полей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671AD-64FF-46CB-9F01-940EE18390B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93F61-F6EB-4629-A7FF-1EF17DEF540D}" type="datetimeFigureOut">
              <a:rPr lang="ru-RU" smtClean="0"/>
              <a:pPr/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6D6F2-3EEF-4EC5-96C2-6F65656D9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physics.ru/courses/op25part2/content/chapter1/section/paragraph4/theory.html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hyperlink" Target="http://physics.ru/courses/op25part2/content/chapter1/section/paragraph2/theory.html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ru.wikipedia.org/wiki/%D0%94%D0%B8%D1%84%D1%80%D0%B0%D0%BA%D1%86%D0%B8%D1%8F_%D0%A4%D1%80%D0%B5%D0%BD%D0%B5%D0%BB%D1%8F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6/images/3-6-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76474"/>
            <a:ext cx="8215370" cy="415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42976" y="857232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Шкала электромагнитных волн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85720" y="3643314"/>
          <a:ext cx="1177244" cy="500066"/>
        </p:xfrm>
        <a:graphic>
          <a:graphicData uri="http://schemas.openxmlformats.org/presentationml/2006/ole">
            <p:oleObj spid="_x0000_s1027" name="Формула" r:id="rId3" imgW="177646" imgH="228402" progId="Equation.3">
              <p:embed/>
            </p:oleObj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214414" y="4143380"/>
          <a:ext cx="4320007" cy="1100126"/>
        </p:xfrm>
        <a:graphic>
          <a:graphicData uri="http://schemas.openxmlformats.org/presentationml/2006/ole">
            <p:oleObj spid="_x0000_s1026" name="Формула" r:id="rId4" imgW="1536033" imgH="393529" progId="Equation.3">
              <p:embed/>
            </p:oleObj>
          </a:graphicData>
        </a:graphic>
      </p:graphicFrame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57158" y="5072074"/>
          <a:ext cx="1285884" cy="423849"/>
        </p:xfrm>
        <a:graphic>
          <a:graphicData uri="http://schemas.openxmlformats.org/presentationml/2006/ole">
            <p:oleObj spid="_x0000_s1025" name="Формула" r:id="rId5" imgW="241091" imgH="177646" progId="Equation.3">
              <p:embed/>
            </p:oleObj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214554"/>
            <a:ext cx="978697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теорема Остроградского – Гаусса: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поток вектора электрического смещения через произвольную замкнутую поверхность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охватывающую заряды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71472" y="3571876"/>
            <a:ext cx="7773731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равен алгебраической сумме последних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 rot="10800000" flipV="1">
            <a:off x="428596" y="5572140"/>
            <a:ext cx="66437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ρ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– плотность заряда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14348" y="5072074"/>
            <a:ext cx="59765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элемент объема внутри поверхности.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785794"/>
            <a:ext cx="6215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Первое уравнение Максвелла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857356" y="3643314"/>
          <a:ext cx="3761001" cy="1071570"/>
        </p:xfrm>
        <a:graphic>
          <a:graphicData uri="http://schemas.openxmlformats.org/presentationml/2006/ole">
            <p:oleObj spid="_x0000_s19458" name="Формула" r:id="rId3" imgW="1701800" imgH="482600" progId="Equation.3">
              <p:embed/>
            </p:oleObj>
          </a:graphicData>
        </a:graphic>
      </p:graphicFrame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2214546" y="5286388"/>
          <a:ext cx="2571768" cy="1285884"/>
        </p:xfrm>
        <a:graphic>
          <a:graphicData uri="http://schemas.openxmlformats.org/presentationml/2006/ole">
            <p:oleObj spid="_x0000_s19457" name="Формула" r:id="rId4" imgW="838200" imgH="419100" progId="Equation.3">
              <p:embed/>
            </p:oleObj>
          </a:graphicData>
        </a:graphic>
      </p:graphicFrame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85720" y="1643050"/>
            <a:ext cx="885828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закон Ампера – Максвелла: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циркуляция напряженности магнитного поля по произвольному контуру равна полному току (смещения и проводимости), пронизывающему любую поверхность, опирающуюся на этот контур: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57224" y="4643446"/>
            <a:ext cx="557902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Плотность полного тока равна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28600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857232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Второе уравнение Максвелла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3214678" y="2214554"/>
          <a:ext cx="2684843" cy="876303"/>
        </p:xfrm>
        <a:graphic>
          <a:graphicData uri="http://schemas.openxmlformats.org/presentationml/2006/ole">
            <p:oleObj spid="_x0000_s20483" name="Формула" r:id="rId3" imgW="1371600" imgH="444500" progId="Equation.3">
              <p:embed/>
            </p:oleObj>
          </a:graphicData>
        </a:graphic>
      </p:graphicFrame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2071670" y="3571876"/>
          <a:ext cx="500066" cy="476730"/>
        </p:xfrm>
        <a:graphic>
          <a:graphicData uri="http://schemas.openxmlformats.org/presentationml/2006/ole">
            <p:oleObj spid="_x0000_s20482" name="Формула" r:id="rId4" imgW="139579" imgH="177646" progId="Equation.3">
              <p:embed/>
            </p:oleObj>
          </a:graphicData>
        </a:graphic>
      </p:graphicFrame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5786446" y="3571876"/>
          <a:ext cx="642942" cy="414323"/>
        </p:xfrm>
        <a:graphic>
          <a:graphicData uri="http://schemas.openxmlformats.org/presentationml/2006/ole">
            <p:oleObj spid="_x0000_s20481" name="Формула" r:id="rId5" imgW="139579" imgH="164957" progId="Equation.3">
              <p:embed/>
            </p:oleObj>
          </a:graphicData>
        </a:graphic>
      </p:graphicFrame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92867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Третье уравнение Максвелла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Закон электромагнитной индукции Фарадея: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переменное во времени магнитное поле порождает вокруг себя вихревое электрическое поле: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3000372"/>
            <a:ext cx="878684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где магнитный поток рассчитывается через произвольную поверхность </a:t>
            </a:r>
            <a:r>
              <a:rPr lang="ru-RU" sz="1200" dirty="0" smtClean="0">
                <a:latin typeface="Arial" pitchFamily="34" charset="0"/>
                <a:ea typeface="Times New Roman" pitchFamily="18" charset="0"/>
              </a:rPr>
              <a:t> ,        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опирающуюся на контур      ,</a:t>
            </a:r>
            <a:r>
              <a:rPr lang="ru-RU" sz="1200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по которому </a:t>
            </a:r>
            <a:endParaRPr lang="ru-RU" sz="2400" dirty="0" smtClean="0"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берется циркуляция напряженности </a:t>
            </a:r>
            <a:r>
              <a:rPr lang="ru-RU" sz="1200" dirty="0" smtClean="0">
                <a:latin typeface="Arial" pitchFamily="34" charset="0"/>
                <a:ea typeface="Times New Roman" pitchFamily="18" charset="0"/>
              </a:rPr>
              <a:t>,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электрического поля</a:t>
            </a:r>
            <a:r>
              <a:rPr lang="ru-RU" sz="1200" dirty="0" smtClean="0">
                <a:latin typeface="Arial" pitchFamily="34" charset="0"/>
                <a:ea typeface="Times New Roman" pitchFamily="18" charset="0"/>
              </a:rPr>
              <a:t>.</a:t>
            </a:r>
            <a:endParaRPr lang="ru-RU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571736" y="2000240"/>
          <a:ext cx="2443180" cy="1285884"/>
        </p:xfrm>
        <a:graphic>
          <a:graphicData uri="http://schemas.openxmlformats.org/presentationml/2006/ole">
            <p:oleObj spid="_x0000_s21506" name="Формула" r:id="rId3" imgW="723586" imgH="380835" progId="Equation.3">
              <p:embed/>
            </p:oleObj>
          </a:graphicData>
        </a:graphic>
      </p:graphicFrame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5429256" y="3214686"/>
          <a:ext cx="1000132" cy="648438"/>
        </p:xfrm>
        <a:graphic>
          <a:graphicData uri="http://schemas.openxmlformats.org/presentationml/2006/ole">
            <p:oleObj spid="_x0000_s21505" name="Формула" r:id="rId4" imgW="152268" imgH="203024" progId="Equation.3">
              <p:embed/>
            </p:oleObj>
          </a:graphicData>
        </a:graphic>
      </p:graphicFrame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57158" y="1214422"/>
            <a:ext cx="70723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4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Магнитный поток через произвольную замкнутую поверхность всегда равен нулю: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3071810"/>
            <a:ext cx="56587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это означает, что поле вектора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421481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(или что не существует «магнитных зарядов»).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85728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Четвертое уравнение Максвелла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3786190"/>
            <a:ext cx="45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ea typeface="Times New Roman" pitchFamily="18" charset="0"/>
              </a:rPr>
              <a:t>чисто вихревым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72198" y="3286124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ea typeface="Times New Roman" pitchFamily="18" charset="0"/>
              </a:rPr>
              <a:t>является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hysics.ru/courses/op25part2/content/chapter2/section/paragraph6/images/2-6-1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928670"/>
            <a:ext cx="2867025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hysics.ru/courses/op25part2/content/chapter2/section/paragraph6/images/2-6-2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00108"/>
            <a:ext cx="287655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Электроиагнитные</a:t>
            </a:r>
            <a:r>
              <a:rPr lang="ru-RU" dirty="0" smtClean="0"/>
              <a:t> волны</a:t>
            </a:r>
            <a:endParaRPr lang="ru-RU" dirty="0"/>
          </a:p>
        </p:txBody>
      </p:sp>
      <p:pic>
        <p:nvPicPr>
          <p:cNvPr id="4" name="Содержимое 3" descr="http://physics.ru/courses/op25part2/content/chapter2/section/paragraph6/images/2-6-3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858180" cy="471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285860"/>
            <a:ext cx="885828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Всякое изменение магнитного поля порождает в окружающем пространстве вихревое электрическое поле, силовые линии которого замкнуты.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Максвелл высказал гипотезу о существовании и обратного процесса: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Изменяющееся во времени электрическое поле порождает в окружающем пространстве магнитное поле.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00034" y="714356"/>
            <a:ext cx="86439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Электромагнитные волны распространяются в веществе 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конечной скоростью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http://physics.ru/courses/op25part2/content/javagifs/63230164589236-6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786059"/>
            <a:ext cx="271464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 flipH="1">
            <a:off x="1285850" y="5500702"/>
            <a:ext cx="71438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ε</a:t>
            </a:r>
            <a:r>
              <a:rPr lang="ru-RU" sz="2800" baseline="-25000" dirty="0" smtClean="0"/>
              <a:t>0</a:t>
            </a:r>
            <a:r>
              <a:rPr lang="ru-RU" sz="2800" dirty="0" smtClean="0"/>
              <a:t> = 8,85419·10</a:t>
            </a:r>
            <a:r>
              <a:rPr lang="ru-RU" sz="2800" baseline="30000" dirty="0" smtClean="0"/>
              <a:t>–12</a:t>
            </a:r>
            <a:r>
              <a:rPr lang="ru-RU" sz="2800" dirty="0" smtClean="0"/>
              <a:t> Ф/м, μ</a:t>
            </a:r>
            <a:r>
              <a:rPr lang="ru-RU" sz="2800" baseline="-25000" dirty="0" smtClean="0"/>
              <a:t>0</a:t>
            </a:r>
            <a:r>
              <a:rPr lang="ru-RU" sz="2800" dirty="0" smtClean="0"/>
              <a:t> = 1,25664·10</a:t>
            </a:r>
            <a:r>
              <a:rPr lang="ru-RU" sz="2800" baseline="30000" dirty="0" smtClean="0"/>
              <a:t>–6</a:t>
            </a:r>
            <a:r>
              <a:rPr lang="ru-RU" sz="2800" dirty="0" smtClean="0"/>
              <a:t> Гн/м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57158" y="1071546"/>
            <a:ext cx="78581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Скорость электромагнитных волн в вакууме (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μ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1):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589266-7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000372"/>
            <a:ext cx="807249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642918"/>
            <a:ext cx="81439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электромагнитной волне происходят взаимные превращения электрического и магнитного полей. Эти процессы идут одновременно, и электрическое и магнитное поля выступают как равноправные «партнеры». Поэтому объемные плотности электрической и магнитной энергии равны друг другу: </a:t>
            </a:r>
            <a:r>
              <a:rPr lang="ru-RU" sz="2800" i="1" dirty="0" err="1" smtClean="0"/>
              <a:t>w</a:t>
            </a:r>
            <a:r>
              <a:rPr lang="ru-RU" sz="2800" baseline="-25000" dirty="0" err="1" smtClean="0"/>
              <a:t>э</a:t>
            </a:r>
            <a:r>
              <a:rPr lang="ru-RU" sz="2800" dirty="0" smtClean="0"/>
              <a:t> = </a:t>
            </a:r>
            <a:r>
              <a:rPr lang="ru-RU" sz="2800" i="1" dirty="0" err="1" smtClean="0"/>
              <a:t>w</a:t>
            </a:r>
            <a:r>
              <a:rPr lang="ru-RU" sz="2800" baseline="-25000" dirty="0" err="1" smtClean="0"/>
              <a:t>м</a:t>
            </a:r>
            <a:r>
              <a:rPr lang="ru-RU" sz="2800" dirty="0" smtClean="0"/>
              <a:t>. </a:t>
            </a:r>
            <a:endParaRPr lang="ru-RU" sz="2800" dirty="0"/>
          </a:p>
        </p:txBody>
      </p:sp>
      <p:pic>
        <p:nvPicPr>
          <p:cNvPr id="3" name="Рисунок 2" descr="http://physics.ru/courses/op25part2/content/javagifs/63230164589276-8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786190"/>
            <a:ext cx="328614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javagifs/63230164589296-1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205162"/>
            <a:ext cx="2643206" cy="17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85786" y="642918"/>
            <a:ext cx="7715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 каждой точке пространства модули индукции магнитного поля и </a:t>
            </a:r>
          </a:p>
          <a:p>
            <a:r>
              <a:rPr lang="ru-RU" sz="2800" dirty="0" smtClean="0"/>
              <a:t>напряженности электрического поля  </a:t>
            </a:r>
          </a:p>
          <a:p>
            <a:pPr algn="ctr"/>
            <a:r>
              <a:rPr lang="ru-RU" sz="2800" dirty="0" smtClean="0"/>
              <a:t>связаны соотношением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071546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Плотностью </a:t>
            </a:r>
            <a:r>
              <a:rPr lang="ru-RU" sz="2800" b="1" i="1" dirty="0" smtClean="0">
                <a:solidFill>
                  <a:srgbClr val="124815"/>
                </a:solidFill>
                <a:latin typeface="Times"/>
                <a:ea typeface="Times New Roman" pitchFamily="18" charset="0"/>
                <a:cs typeface="Times New Roman" pitchFamily="18" charset="0"/>
              </a:rPr>
              <a:t>потока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rgbClr val="000000"/>
                </a:solidFill>
                <a:latin typeface="Times"/>
                <a:ea typeface="Times New Roman" pitchFamily="18" charset="0"/>
                <a:cs typeface="Times New Roman" pitchFamily="18" charset="0"/>
              </a:rPr>
              <a:t>или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dirty="0" smtClean="0">
                <a:solidFill>
                  <a:srgbClr val="124815"/>
                </a:solidFill>
                <a:latin typeface="Times"/>
                <a:ea typeface="Times New Roman" pitchFamily="18" charset="0"/>
                <a:cs typeface="Times New Roman" pitchFamily="18" charset="0"/>
              </a:rPr>
              <a:t>интенсивностью </a:t>
            </a:r>
            <a:r>
              <a:rPr lang="en-US" sz="2800" b="1" i="1" dirty="0" smtClean="0">
                <a:solidFill>
                  <a:srgbClr val="124815"/>
                </a:solidFill>
                <a:latin typeface="Times"/>
                <a:ea typeface="Times New Roman" pitchFamily="18" charset="0"/>
                <a:cs typeface="Times New Roman" pitchFamily="18" charset="0"/>
              </a:rPr>
              <a:t>I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называют электромагнитную энергию, переносимую волной за единицу времени через поверхность единичной площади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http://physics.ru/courses/op25part2/content/javagifs/63230164589336-1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428868"/>
            <a:ext cx="3786213" cy="17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4286256"/>
            <a:ext cx="842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Подставляя сюда выражения для </a:t>
            </a:r>
            <a:r>
              <a:rPr lang="ru-RU" sz="3200" i="1" dirty="0" err="1" smtClean="0"/>
              <a:t>w</a:t>
            </a:r>
            <a:r>
              <a:rPr lang="ru-RU" sz="3200" baseline="-25000" dirty="0" err="1" smtClean="0"/>
              <a:t>э</a:t>
            </a:r>
            <a:r>
              <a:rPr lang="ru-RU" sz="3200" dirty="0" smtClean="0"/>
              <a:t>, </a:t>
            </a:r>
            <a:r>
              <a:rPr lang="ru-RU" sz="3200" i="1" dirty="0" err="1" smtClean="0"/>
              <a:t>w</a:t>
            </a:r>
            <a:r>
              <a:rPr lang="ru-RU" sz="3200" baseline="-25000" dirty="0" err="1" smtClean="0"/>
              <a:t>м</a:t>
            </a:r>
            <a:r>
              <a:rPr lang="ru-RU" sz="3200" dirty="0" smtClean="0"/>
              <a:t> и </a:t>
            </a:r>
            <a:r>
              <a:rPr lang="ru-RU" sz="3200" dirty="0" err="1" smtClean="0"/>
              <a:t>υ</a:t>
            </a:r>
            <a:r>
              <a:rPr lang="ru-RU" sz="3200" dirty="0" smtClean="0"/>
              <a:t>, можно получить</a:t>
            </a:r>
            <a:r>
              <a:rPr lang="ru-RU" dirty="0" smtClean="0"/>
              <a:t>: </a:t>
            </a:r>
            <a:endParaRPr lang="ru-RU" dirty="0"/>
          </a:p>
        </p:txBody>
      </p:sp>
      <p:pic>
        <p:nvPicPr>
          <p:cNvPr id="8" name="Рисунок 7" descr="http://physics.ru/courses/op25part2/content/javagifs/63230164589356-13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143512"/>
            <a:ext cx="271464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428604"/>
            <a:ext cx="850112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Поток энергии в электромагнитной волне можно задавать с помощью вектора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en-US" sz="32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745" name="Рисунок 17" descr="http://physics.ru/courses/op25part2/content/javagifs/63230164589356-1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152400" cy="381000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1428736"/>
            <a:ext cx="8858280" cy="206210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направление которого совпадает с направлением распространения волны, а модуль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равен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EB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μμ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0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Этот вектор называют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вектором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Пойнтинга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http://physics.ru/courses/op25part2/content/javagifs/63230164589376-15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00438"/>
            <a:ext cx="250033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8001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/>
              <a:t>E</a:t>
            </a:r>
            <a:r>
              <a:rPr lang="ru-RU" sz="3200" baseline="-25000" dirty="0" smtClean="0"/>
              <a:t>0</a:t>
            </a:r>
            <a:r>
              <a:rPr lang="ru-RU" sz="3200" dirty="0" smtClean="0"/>
              <a:t> – амплитуда колебаний напряженности электрического поля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750004"/>
            <a:ext cx="72152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Плотность потока энергии в СИ измеряется в </a:t>
            </a:r>
            <a:r>
              <a:rPr lang="ru-RU" sz="2400" b="1" dirty="0" smtClean="0"/>
              <a:t>ваттах на квадратный метр</a:t>
            </a:r>
            <a:r>
              <a:rPr lang="ru-RU" dirty="0" smtClean="0"/>
              <a:t> (</a:t>
            </a:r>
            <a:r>
              <a:rPr lang="ru-RU" sz="2800" dirty="0" smtClean="0"/>
              <a:t>Вт/м</a:t>
            </a:r>
            <a:r>
              <a:rPr lang="ru-RU" sz="2800" baseline="30000" dirty="0" smtClean="0"/>
              <a:t>2</a:t>
            </a:r>
            <a:r>
              <a:rPr lang="ru-RU" sz="2800" dirty="0" smtClean="0"/>
              <a:t>)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40" y="714356"/>
            <a:ext cx="8572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Из теории Максвелла следует, что электромагнитные волны должны оказывать давление на поглощающее или отражающее тело. Давление электромагнитного излучения объясняется тем, что под действием электрического поля волны в веществе возникают слабые токи, то есть упорядоченное движение заряженных частиц. На эти токи действует сила Ампера со стороны магнитного поля волны, направленная в толщу вещества. Эта сила и создает результирующее давление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878684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Существование давления электромагнитных волн позволяет сделать вывод о том, что электромагнитному полю присущ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механический импульс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Импульс электромагнитного поля в единичном объеме выражается соотношением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589396-16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143116"/>
            <a:ext cx="1928826" cy="142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3571876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где </a:t>
            </a:r>
            <a:r>
              <a:rPr lang="ru-RU" sz="2800" i="1" dirty="0" err="1" smtClean="0"/>
              <a:t>w</a:t>
            </a:r>
            <a:r>
              <a:rPr lang="ru-RU" sz="2800" baseline="-25000" dirty="0" err="1" smtClean="0"/>
              <a:t>эм</a:t>
            </a:r>
            <a:r>
              <a:rPr lang="ru-RU" sz="2800" dirty="0" smtClean="0"/>
              <a:t> – объемная плотность электромагнитной энергии, </a:t>
            </a:r>
            <a:r>
              <a:rPr lang="ru-RU" sz="2800" i="1" dirty="0" err="1" smtClean="0"/>
              <a:t>c</a:t>
            </a:r>
            <a:r>
              <a:rPr lang="ru-RU" sz="2800" dirty="0" smtClean="0"/>
              <a:t> – скорость распространения волн в вакууме</a:t>
            </a:r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428604"/>
            <a:ext cx="878684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Наличие электромагнитного импульса позволяет ввести понятие электромагнитной массы.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Для поля в единичном объеме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589416-17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785926"/>
            <a:ext cx="1966923" cy="153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physics.ru/courses/op25part2/content/javagifs/63230164589426-18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64331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1472" y="3571876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Отсюда следует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857364"/>
            <a:ext cx="87868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Это соотношение между массой и энергией электромагнитного поля в единичном объеме является универсальным законом природы. Согласно </a:t>
            </a:r>
            <a:r>
              <a:rPr lang="ru-RU" sz="3200" u="sng" dirty="0" smtClean="0">
                <a:hlinkClick r:id="rId2"/>
              </a:rPr>
              <a:t>специальной теории относительности</a:t>
            </a:r>
            <a:r>
              <a:rPr lang="ru-RU" sz="3200" dirty="0" smtClean="0"/>
              <a:t>, оно справедливо для любых тел независимо от их природы и внутреннего строения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20" y="1071546"/>
            <a:ext cx="8572527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Таким образом, электромагнитное поле обладает всеми признаками материальных тел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энергией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конечной скоростью распространения,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импульсом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массой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Это говорит о том, что электромагнитное поле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является одной из форм существования материи.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Простейшей системой, излучающей электромагнитные волны, является небольшой по размерам электрический диполь,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2978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  <a:hlinkClick r:id="rId2"/>
              </a:rPr>
              <a:t>дипольный момент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) которого быстро изменяется во времени.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" charset="-52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Такой элементарный диполь называют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Times New Roman" pitchFamily="18" charset="0"/>
              </a:rPr>
              <a:t>диполем Герца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pic>
        <p:nvPicPr>
          <p:cNvPr id="3" name="Рисунок 2" descr="http://physics.ru/courses/op25part2/content/chapter2/section/paragraph6/images/2-6-4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752724"/>
            <a:ext cx="5286412" cy="353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2/section/paragraph6/images/2-6-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6786610" cy="4729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71538" y="5143512"/>
            <a:ext cx="6858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Излучение элементарного диполя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5721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максимальный поток электромагнитной энергии излучается в плоскости, перпендикулярной оси диполя</a:t>
            </a:r>
            <a:endParaRPr lang="ru-RU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428596" y="1214421"/>
          <a:ext cx="857256" cy="1508771"/>
        </p:xfrm>
        <a:graphic>
          <a:graphicData uri="http://schemas.openxmlformats.org/presentationml/2006/ole">
            <p:oleObj spid="_x0000_s22529" name="Формула" r:id="rId3" imgW="241195" imgH="418918" progId="Equation.3">
              <p:embed/>
            </p:oleObj>
          </a:graphicData>
        </a:graphic>
      </p:graphicFrame>
      <p:sp>
        <p:nvSpPr>
          <p:cNvPr id="22530" name="AutoShape 2"/>
          <p:cNvSpPr>
            <a:spLocks/>
          </p:cNvSpPr>
          <p:nvPr/>
        </p:nvSpPr>
        <p:spPr bwMode="auto">
          <a:xfrm>
            <a:off x="1285852" y="1357298"/>
            <a:ext cx="571504" cy="1814519"/>
          </a:xfrm>
          <a:prstGeom prst="leftBrace">
            <a:avLst>
              <a:gd name="adj1" fmla="val 81578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000232" y="1428736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&gt;&gt; 1 – </a:t>
            </a:r>
            <a:r>
              <a:rPr lang="ru-RU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геометрическая оптика</a:t>
            </a:r>
            <a:endParaRPr lang="ru-RU" sz="2400" dirty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714480" y="4572008"/>
            <a:ext cx="665567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571604" y="2714620"/>
            <a:ext cx="473514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&lt;&lt; 1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 дифракция Фраунгофера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2143116"/>
            <a:ext cx="4194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≈</a:t>
            </a: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1 – дифракция Френеля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2860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Электромагнитные волны  0,38</a:t>
            </a:r>
            <a:r>
              <a:rPr lang="en-US" sz="2800" dirty="0" smtClean="0"/>
              <a:t> &lt; </a:t>
            </a:r>
            <a:r>
              <a:rPr lang="el-GR" sz="2800" dirty="0" smtClean="0"/>
              <a:t>λ</a:t>
            </a:r>
            <a:r>
              <a:rPr lang="en-US" sz="2800" dirty="0" smtClean="0"/>
              <a:t> &lt; 0,76</a:t>
            </a:r>
            <a:r>
              <a:rPr lang="ru-RU" sz="2800" dirty="0" smtClean="0"/>
              <a:t> видимый свет</a:t>
            </a:r>
            <a:endParaRPr lang="ru-RU" sz="2800" dirty="0"/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357562"/>
            <a:ext cx="5143536" cy="350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496"/>
            <a:ext cx="686474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4" name="Picture 4" descr="F = \frac{\rho^2}{z\lambda} \geqslant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1882647" cy="793665"/>
          </a:xfrm>
          <a:prstGeom prst="rect">
            <a:avLst/>
          </a:prstGeom>
          <a:noFill/>
        </p:spPr>
      </p:pic>
      <p:pic>
        <p:nvPicPr>
          <p:cNvPr id="40966" name="Picture 6" descr="F = \frac{\rho^2}{z\lambda} \ll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500042"/>
            <a:ext cx="1643074" cy="6603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00364" y="642918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B0080"/>
                </a:solidFill>
                <a:hlinkClick r:id="rId5" tooltip="Дифракция Френеля"/>
              </a:rPr>
              <a:t>Дифракция Френеля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43240" y="1714488"/>
            <a:ext cx="3693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t"/>
            <a:r>
              <a:rPr lang="ru-RU" sz="2400" b="1" dirty="0" smtClean="0"/>
              <a:t>Дифракция Фраунгофера</a:t>
            </a:r>
            <a:r>
              <a:rPr lang="ru-RU" sz="2400" dirty="0" smtClean="0"/>
              <a:t>: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516</Words>
  <Application>Microsoft Office PowerPoint</Application>
  <PresentationFormat>Экран (4:3)</PresentationFormat>
  <Paragraphs>65</Paragraphs>
  <Slides>23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Электроиагнитные волны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</cp:revision>
  <dcterms:created xsi:type="dcterms:W3CDTF">2012-01-28T12:02:49Z</dcterms:created>
  <dcterms:modified xsi:type="dcterms:W3CDTF">2012-02-09T00:39:44Z</dcterms:modified>
</cp:coreProperties>
</file>